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8" r:id="rId4"/>
    <p:sldId id="295" r:id="rId5"/>
    <p:sldId id="293" r:id="rId6"/>
    <p:sldId id="294" r:id="rId7"/>
    <p:sldId id="290" r:id="rId8"/>
    <p:sldId id="282" r:id="rId9"/>
    <p:sldId id="283" r:id="rId10"/>
    <p:sldId id="291" r:id="rId11"/>
    <p:sldId id="284" r:id="rId12"/>
    <p:sldId id="292" r:id="rId13"/>
    <p:sldId id="285" r:id="rId14"/>
    <p:sldId id="286" r:id="rId15"/>
    <p:sldId id="287" r:id="rId16"/>
    <p:sldId id="296" r:id="rId17"/>
    <p:sldId id="29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56" d="100"/>
          <a:sy n="56" d="100"/>
        </p:scale>
        <p:origin x="6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94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77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32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23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6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49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17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6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63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13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F238E-C9ED-48C3-AC31-4943750E1910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EDA5C-E3F7-49EA-9028-C1206EFDFD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1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italiaxlascienza.it" TargetMode="External"/><Relationship Id="rId5" Type="http://schemas.openxmlformats.org/officeDocument/2006/relationships/hyperlink" Target="http://italiaxlascienza.i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2935" y="1562241"/>
            <a:ext cx="10515600" cy="1325563"/>
          </a:xfrm>
        </p:spPr>
        <p:txBody>
          <a:bodyPr>
            <a:normAutofit/>
          </a:bodyPr>
          <a:lstStyle/>
          <a:p>
            <a:r>
              <a:rPr lang="it-IT" sz="6600" b="1" dirty="0" smtClean="0"/>
              <a:t>Polarizzazione e autenticità</a:t>
            </a:r>
            <a:endParaRPr lang="it-IT" sz="66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22" y="3923586"/>
            <a:ext cx="5261304" cy="192040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72935" y="2887804"/>
            <a:ext cx="965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Le complessità della comunicazione scientifica sui social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«La gabbia dorata»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01" y="1460028"/>
            <a:ext cx="6627175" cy="4351338"/>
          </a:xfrm>
        </p:spPr>
      </p:pic>
      <p:sp>
        <p:nvSpPr>
          <p:cNvPr id="5" name="CasellaDiTesto 4"/>
          <p:cNvSpPr txBox="1"/>
          <p:nvPr/>
        </p:nvSpPr>
        <p:spPr>
          <a:xfrm>
            <a:off x="6730315" y="5939482"/>
            <a:ext cx="5684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 </a:t>
            </a:r>
            <a:br>
              <a:rPr lang="it-IT" sz="1200" b="1" dirty="0" smtClean="0"/>
            </a:br>
            <a:r>
              <a:rPr lang="en-US" sz="1200" b="1" dirty="0" err="1"/>
              <a:t>Homophily</a:t>
            </a:r>
            <a:r>
              <a:rPr lang="en-US" sz="1200" b="1" dirty="0"/>
              <a:t> and polarization in the age of misinformation</a:t>
            </a:r>
          </a:p>
          <a:p>
            <a:r>
              <a:rPr lang="it-IT" sz="1200" b="1" dirty="0" smtClean="0"/>
              <a:t>Bessi</a:t>
            </a:r>
            <a:r>
              <a:rPr lang="it-IT" sz="1200" b="1" dirty="0"/>
              <a:t>, A., Petroni, F., Vicario, M. et al. </a:t>
            </a:r>
            <a:r>
              <a:rPr lang="it-IT" sz="1200" b="1" dirty="0" err="1"/>
              <a:t>Eur</a:t>
            </a:r>
            <a:r>
              <a:rPr lang="it-IT" sz="1200" b="1" dirty="0"/>
              <a:t>. </a:t>
            </a:r>
            <a:r>
              <a:rPr lang="it-IT" sz="1200" b="1" dirty="0" err="1"/>
              <a:t>Phys</a:t>
            </a:r>
            <a:r>
              <a:rPr lang="it-IT" sz="1200" b="1" dirty="0"/>
              <a:t>. J. Spec. Top. (2016) 225: 2047. doi:10.1140/</a:t>
            </a:r>
            <a:r>
              <a:rPr lang="it-IT" sz="1200" b="1" dirty="0" err="1"/>
              <a:t>epjst</a:t>
            </a:r>
            <a:r>
              <a:rPr lang="it-IT" sz="1200" b="1" dirty="0"/>
              <a:t>/e2015-50319-0</a:t>
            </a:r>
          </a:p>
        </p:txBody>
      </p:sp>
    </p:spTree>
    <p:extLst>
      <p:ext uri="{BB962C8B-B14F-4D97-AF65-F5344CB8AC3E}">
        <p14:creationId xmlns:p14="http://schemas.microsoft.com/office/powerpoint/2010/main" val="36958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polarizzazione</a:t>
            </a:r>
            <a:endParaRPr lang="it-IT" dirty="0"/>
          </a:p>
        </p:txBody>
      </p:sp>
      <p:pic>
        <p:nvPicPr>
          <p:cNvPr id="4102" name="Picture 6" descr="http://tonks.disted.camosun.bc.ca/courses/psyc130/Social/GrPolar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77" y="1491048"/>
            <a:ext cx="7259963" cy="488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polarizzazione e la dissonanza cognitiva</a:t>
            </a:r>
            <a:endParaRPr lang="it-IT" dirty="0"/>
          </a:p>
        </p:txBody>
      </p:sp>
      <p:pic>
        <p:nvPicPr>
          <p:cNvPr id="5122" name="Picture 2" descr="https://i2.wp.com/www.psych2go.net/wp-content/uploads/2014/08/Dilbert-Cognitive-Dissonance1.jpg?resize=620%2C1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690688"/>
            <a:ext cx="7874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0172" y="4695568"/>
            <a:ext cx="1090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Da cui il </a:t>
            </a:r>
            <a:r>
              <a:rPr lang="it-IT" sz="3600" dirty="0" err="1" smtClean="0"/>
              <a:t>backfire</a:t>
            </a:r>
            <a:r>
              <a:rPr lang="it-IT" sz="3600" dirty="0" smtClean="0"/>
              <a:t> </a:t>
            </a:r>
            <a:r>
              <a:rPr lang="it-IT" sz="3600" dirty="0" err="1"/>
              <a:t>e</a:t>
            </a:r>
            <a:r>
              <a:rPr lang="it-IT" sz="3600" dirty="0" err="1" smtClean="0"/>
              <a:t>ffect</a:t>
            </a:r>
            <a:r>
              <a:rPr lang="it-IT" sz="3600" dirty="0" smtClean="0"/>
              <a:t>: </a:t>
            </a:r>
            <a:r>
              <a:rPr lang="it-IT" sz="3600" dirty="0" err="1" smtClean="0"/>
              <a:t>sbufalare</a:t>
            </a:r>
            <a:r>
              <a:rPr lang="it-IT" sz="3600" dirty="0"/>
              <a:t> </a:t>
            </a:r>
            <a:r>
              <a:rPr lang="it-IT" sz="3600" dirty="0" smtClean="0"/>
              <a:t>male aumenta la polarizzazione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2059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disintermediazione 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Disintermediazione è l’esclusione di intermediari dal processo di accesso a beni o servizi: es. agenzie di viaggi, vendite online</a:t>
            </a:r>
          </a:p>
          <a:p>
            <a:endParaRPr lang="it-IT" dirty="0"/>
          </a:p>
          <a:p>
            <a:r>
              <a:rPr lang="it-IT" dirty="0" smtClean="0"/>
              <a:t>Lo stesso vale per l’informazione, specialmente per le fasce d’età più giovani: </a:t>
            </a:r>
            <a:r>
              <a:rPr lang="it-IT" dirty="0" err="1" smtClean="0"/>
              <a:t>wikipedia</a:t>
            </a:r>
            <a:r>
              <a:rPr lang="it-IT" dirty="0" smtClean="0"/>
              <a:t>, giornalismo partecipativo, e informazione tramite social</a:t>
            </a:r>
          </a:p>
          <a:p>
            <a:endParaRPr lang="it-IT" dirty="0"/>
          </a:p>
          <a:p>
            <a:r>
              <a:rPr lang="it-IT" dirty="0" smtClean="0"/>
              <a:t>Tutto bellissimo ma: «A </a:t>
            </a:r>
            <a:r>
              <a:rPr lang="it-IT" dirty="0" err="1" smtClean="0"/>
              <a:t>little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dangerous</a:t>
            </a:r>
            <a:r>
              <a:rPr lang="it-IT" dirty="0" smtClean="0"/>
              <a:t> </a:t>
            </a:r>
            <a:r>
              <a:rPr lang="it-IT" dirty="0" err="1" smtClean="0"/>
              <a:t>thing</a:t>
            </a:r>
            <a:r>
              <a:rPr lang="it-IT" dirty="0" smtClean="0"/>
              <a:t>»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8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316" y="208607"/>
            <a:ext cx="10515600" cy="1325563"/>
          </a:xfrm>
        </p:spPr>
        <p:txBody>
          <a:bodyPr/>
          <a:lstStyle/>
          <a:p>
            <a:r>
              <a:rPr lang="it-IT" dirty="0" smtClean="0"/>
              <a:t>I problemi della comunicazione istituzionale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91311"/>
            <a:ext cx="10315832" cy="2482764"/>
          </a:xfrm>
        </p:spPr>
        <p:txBody>
          <a:bodyPr/>
          <a:lstStyle/>
          <a:p>
            <a:pPr>
              <a:buFontTx/>
              <a:buChar char="-"/>
            </a:pPr>
            <a:r>
              <a:rPr lang="it-IT" dirty="0" smtClean="0"/>
              <a:t>La ricerca pubblica risente del generale crollo della fiducia nelle istituzioni</a:t>
            </a:r>
          </a:p>
          <a:p>
            <a:pPr>
              <a:buFontTx/>
              <a:buChar char="-"/>
            </a:pPr>
            <a:r>
              <a:rPr lang="it-IT" dirty="0" smtClean="0"/>
              <a:t>Il compito degli uffici stampa universitari e istituzionali è per lo più la promozione, e si vede</a:t>
            </a:r>
          </a:p>
          <a:p>
            <a:pPr>
              <a:buFontTx/>
              <a:buChar char="-"/>
            </a:pPr>
            <a:r>
              <a:rPr lang="it-IT" dirty="0" smtClean="0"/>
              <a:t>Sempre più giornalismo copia/incolla incentiva sensazionalismi</a:t>
            </a:r>
          </a:p>
          <a:p>
            <a:pPr>
              <a:buFontTx/>
              <a:buChar char="-"/>
            </a:pPr>
            <a:endParaRPr lang="it-IT" dirty="0"/>
          </a:p>
        </p:txBody>
      </p:sp>
      <p:pic>
        <p:nvPicPr>
          <p:cNvPr id="8196" name="Picture 4" descr="https://68.media.tumblr.com/fde634a8aaa7789f613261c3c9ecd193/tumblr_mk72f5n9P11s5tlmxo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8" y="3674075"/>
            <a:ext cx="3795642" cy="28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38316" y="4135394"/>
            <a:ext cx="5371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Normalmente percepite come elitarie o distanti, quando le istituzioni cercano di raggiungere il pubblico più giovane vengono riconosciute come inautentiche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654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9346" y="-104432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L’autenticità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9346" y="1018317"/>
            <a:ext cx="10515600" cy="2729899"/>
          </a:xfrm>
        </p:spPr>
        <p:txBody>
          <a:bodyPr/>
          <a:lstStyle/>
          <a:p>
            <a:r>
              <a:rPr lang="it-IT" dirty="0"/>
              <a:t>L’expertise percepita, </a:t>
            </a:r>
            <a:r>
              <a:rPr lang="it-IT" dirty="0" smtClean="0"/>
              <a:t>la </a:t>
            </a:r>
            <a:r>
              <a:rPr lang="it-IT" dirty="0"/>
              <a:t>fiducia, </a:t>
            </a:r>
            <a:r>
              <a:rPr lang="it-IT" dirty="0" smtClean="0"/>
              <a:t>e </a:t>
            </a:r>
            <a:r>
              <a:rPr lang="it-IT" dirty="0"/>
              <a:t>la credibilità </a:t>
            </a:r>
            <a:r>
              <a:rPr lang="it-IT" dirty="0" smtClean="0"/>
              <a:t>di chi comunica è primariamente </a:t>
            </a:r>
            <a:r>
              <a:rPr lang="it-IT" dirty="0"/>
              <a:t>influenzata da quanto il comunicatore viene considerato sincero e </a:t>
            </a:r>
            <a:r>
              <a:rPr lang="it-IT" dirty="0" smtClean="0"/>
              <a:t>autentico.</a:t>
            </a:r>
            <a:r>
              <a:rPr lang="it-IT" dirty="0"/>
              <a:t> </a:t>
            </a:r>
            <a:endParaRPr lang="it-IT" dirty="0" smtClean="0"/>
          </a:p>
          <a:p>
            <a:r>
              <a:rPr lang="it-IT" dirty="0" smtClean="0"/>
              <a:t>Non si può solo essere cheerleader: bisogna trattare anche i problemi della scienza e dell’accademia (editoria scientifica, crisi di replicazione, sessismo, precariato)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0" y="3268491"/>
            <a:ext cx="5587131" cy="34371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9346" y="4079104"/>
            <a:ext cx="5354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Personalizzare e metterci la faccia </a:t>
            </a:r>
            <a:r>
              <a:rPr lang="it-IT" sz="2800" dirty="0" smtClean="0"/>
              <a:t>da </a:t>
            </a:r>
            <a:r>
              <a:rPr lang="it-IT" sz="2800" dirty="0"/>
              <a:t>un vantaggio considerevole, </a:t>
            </a:r>
            <a:r>
              <a:rPr lang="it-IT" sz="2800" dirty="0" smtClean="0"/>
              <a:t>seppur possa avere i suoi lati negativi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136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740" y="-153859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Consigli pratici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9301" y="1001841"/>
            <a:ext cx="10777153" cy="562961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 smtClean="0"/>
              <a:t>Avere sempre bene in mente un pubblico bersaglio preciso: non esiste un pubblico generico</a:t>
            </a:r>
          </a:p>
          <a:p>
            <a:pPr>
              <a:buFontTx/>
              <a:buChar char="-"/>
            </a:pPr>
            <a:r>
              <a:rPr lang="it-IT" dirty="0" smtClean="0"/>
              <a:t>Accettare che ci sono persone impossibili da raggiungere, e avere la saggezza di distinguerle da esitanti e indecisi</a:t>
            </a:r>
          </a:p>
          <a:p>
            <a:pPr>
              <a:buFontTx/>
              <a:buChar char="-"/>
            </a:pPr>
            <a:r>
              <a:rPr lang="it-IT" dirty="0" smtClean="0"/>
              <a:t>Mai fare </a:t>
            </a:r>
            <a:r>
              <a:rPr lang="it-IT" i="1" dirty="0" smtClean="0"/>
              <a:t>pars </a:t>
            </a:r>
            <a:r>
              <a:rPr lang="it-IT" i="1" dirty="0" err="1" smtClean="0"/>
              <a:t>destruens</a:t>
            </a:r>
            <a:r>
              <a:rPr lang="it-IT" i="1" dirty="0" smtClean="0"/>
              <a:t> </a:t>
            </a:r>
            <a:r>
              <a:rPr lang="it-IT" dirty="0" smtClean="0"/>
              <a:t>senza una </a:t>
            </a:r>
            <a:r>
              <a:rPr lang="it-IT" i="1" dirty="0" smtClean="0"/>
              <a:t>pars </a:t>
            </a:r>
            <a:r>
              <a:rPr lang="it-IT" i="1" dirty="0" err="1" smtClean="0"/>
              <a:t>construens</a:t>
            </a:r>
            <a:endParaRPr lang="it-IT" i="1" dirty="0" smtClean="0"/>
          </a:p>
          <a:p>
            <a:pPr>
              <a:buFontTx/>
              <a:buChar char="-"/>
            </a:pPr>
            <a:r>
              <a:rPr lang="it-IT" dirty="0" smtClean="0"/>
              <a:t>Contenuti molto visivi e molto brevi escono meglio dalle </a:t>
            </a:r>
            <a:r>
              <a:rPr lang="it-IT" dirty="0" err="1" smtClean="0"/>
              <a:t>echo</a:t>
            </a:r>
            <a:r>
              <a:rPr lang="it-IT" dirty="0" smtClean="0"/>
              <a:t> </a:t>
            </a:r>
            <a:r>
              <a:rPr lang="it-IT" dirty="0" err="1" smtClean="0"/>
              <a:t>chambers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Semplificare è bene, trattare chi legge come una persona semplice è male</a:t>
            </a:r>
          </a:p>
          <a:p>
            <a:pPr>
              <a:buFontTx/>
              <a:buChar char="-"/>
            </a:pPr>
            <a:r>
              <a:rPr lang="it-IT" dirty="0" smtClean="0"/>
              <a:t>Quando possibile dare un taglio </a:t>
            </a:r>
            <a:r>
              <a:rPr lang="it-IT" dirty="0" err="1" smtClean="0"/>
              <a:t>disintermediato</a:t>
            </a:r>
            <a:r>
              <a:rPr lang="it-IT" dirty="0" smtClean="0"/>
              <a:t> e ‘dietro le quinte’</a:t>
            </a:r>
          </a:p>
          <a:p>
            <a:pPr>
              <a:buFontTx/>
              <a:buChar char="-"/>
            </a:pPr>
            <a:r>
              <a:rPr lang="it-IT" dirty="0" smtClean="0"/>
              <a:t>Il timing è tutto: arrivare su un tema prima che diventi controverso fa un’enorme differenza.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21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produzionidalbasso.com/media/ckeuploads/frollo/2015/04/21/orazio_than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57" y="3475267"/>
            <a:ext cx="6107450" cy="40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0" y="82351"/>
            <a:ext cx="1416907" cy="14169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86697" y="841894"/>
            <a:ext cx="480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Prosopopea.com</a:t>
            </a:r>
          </a:p>
          <a:p>
            <a:r>
              <a:rPr lang="it-IT" dirty="0" smtClean="0"/>
              <a:t>www.facebook.com/Prosopopea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86697" y="189443"/>
            <a:ext cx="472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Comunicare la scienza efficacemente: un bigino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86697" y="524407"/>
            <a:ext cx="462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http://tinyurl.com/comsci2017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4900"/>
            <a:ext cx="5261304" cy="192040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936260" y="2274938"/>
            <a:ext cx="411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http://</a:t>
            </a:r>
            <a:r>
              <a:rPr lang="it-IT" dirty="0"/>
              <a:t>www.facebook.com/IUXLS</a:t>
            </a:r>
            <a:r>
              <a:rPr lang="it-IT" dirty="0" smtClean="0"/>
              <a:t>/</a:t>
            </a:r>
            <a:br>
              <a:rPr lang="it-IT" dirty="0" smtClean="0"/>
            </a:br>
            <a:r>
              <a:rPr lang="it-IT" dirty="0" err="1" smtClean="0"/>
              <a:t>Twitter</a:t>
            </a:r>
            <a:r>
              <a:rPr lang="it-IT" dirty="0" smtClean="0"/>
              <a:t> </a:t>
            </a:r>
            <a:r>
              <a:rPr lang="it-IT" dirty="0"/>
              <a:t>@italy4science</a:t>
            </a:r>
            <a:br>
              <a:rPr lang="it-IT" dirty="0"/>
            </a:br>
            <a:r>
              <a:rPr lang="it-IT" dirty="0">
                <a:hlinkClick r:id="rId5"/>
              </a:rPr>
              <a:t>http://</a:t>
            </a:r>
            <a:r>
              <a:rPr lang="it-IT" dirty="0" smtClean="0">
                <a:hlinkClick r:id="rId5"/>
              </a:rPr>
              <a:t>italiaxlascienza.it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>
                <a:hlinkClick r:id="rId6" tooltip="E-mail: info@italiaxlascienza.it"/>
              </a:rPr>
              <a:t>info@italiaxlascienza.it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97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6" y="365125"/>
            <a:ext cx="5646435" cy="49203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197" y="385615"/>
            <a:ext cx="5250136" cy="3215141"/>
          </a:xfrm>
          <a:prstGeom prst="rect">
            <a:avLst/>
          </a:prstGeom>
        </p:spPr>
      </p:pic>
      <p:pic>
        <p:nvPicPr>
          <p:cNvPr id="2050" name="Picture 2" descr="http://pikaia.eu/wp-content/uploads/2016/12/Locandina-Stand-Up-for-Sci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0627" y="1573721"/>
            <a:ext cx="277706" cy="3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capiamo il piane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38" y="3588755"/>
            <a:ext cx="4265280" cy="249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431" y="339296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Non solo in piazza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423" y="5024863"/>
            <a:ext cx="9447619" cy="10952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69" y="3370390"/>
            <a:ext cx="9382125" cy="1228725"/>
          </a:xfrm>
          <a:prstGeom prst="rect">
            <a:avLst/>
          </a:prstGeom>
        </p:spPr>
      </p:pic>
      <p:pic>
        <p:nvPicPr>
          <p:cNvPr id="1028" name="Picture 4" descr="http://www.vaccinarsinveneto.org/assets/uploads/images/covers/154/Schermata%202016-04-24%20alle%2012.15.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07" y="1427826"/>
            <a:ext cx="26098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492" y="-233890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La situazione sta peggiorando?</a:t>
            </a:r>
            <a:endParaRPr lang="it-IT" dirty="0"/>
          </a:p>
        </p:txBody>
      </p:sp>
      <p:pic>
        <p:nvPicPr>
          <p:cNvPr id="7172" name="Picture 4" descr="http://pressthink.org/wp-content/uploads/2012/04/trustchartTumb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54" y="1221131"/>
            <a:ext cx="6096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2" y="693909"/>
            <a:ext cx="5257800" cy="2590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62120" y="6079079"/>
            <a:ext cx="507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Trust </a:t>
            </a:r>
            <a:r>
              <a:rPr lang="en-US" sz="1200" b="1" dirty="0"/>
              <a:t>and Confidence at the Interfaces of the Life Sciences and Society: </a:t>
            </a:r>
            <a:r>
              <a:rPr lang="en-US" sz="1200" b="1" dirty="0" smtClean="0"/>
              <a:t>Does the </a:t>
            </a:r>
            <a:r>
              <a:rPr lang="en-US" sz="1200" b="1" dirty="0"/>
              <a:t>Public Trust Science? </a:t>
            </a:r>
            <a:r>
              <a:rPr lang="en-US" sz="1200" b="1" dirty="0" smtClean="0"/>
              <a:t>(2015</a:t>
            </a:r>
            <a:r>
              <a:rPr lang="en-US" sz="1200" b="1" dirty="0"/>
              <a:t>)</a:t>
            </a:r>
          </a:p>
          <a:p>
            <a:r>
              <a:rPr lang="en-US" sz="1200" b="1" dirty="0" smtClean="0"/>
              <a:t>Special Eurobarometer 401 (2013)</a:t>
            </a: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72" y="3391662"/>
            <a:ext cx="3187418" cy="33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fiducia nella scienza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Nei </a:t>
            </a:r>
            <a:r>
              <a:rPr lang="it-IT" dirty="0"/>
              <a:t>sondaggi la fiducia negli scienziati </a:t>
            </a:r>
            <a:r>
              <a:rPr lang="it-IT" dirty="0" smtClean="0"/>
              <a:t>negli </a:t>
            </a:r>
            <a:r>
              <a:rPr lang="it-IT" dirty="0"/>
              <a:t>ultimi 20 </a:t>
            </a:r>
            <a:r>
              <a:rPr lang="it-IT" dirty="0" smtClean="0"/>
              <a:t>anni è più o meno costante, </a:t>
            </a:r>
            <a:r>
              <a:rPr lang="it-IT" dirty="0"/>
              <a:t>tranne </a:t>
            </a:r>
            <a:r>
              <a:rPr lang="it-IT" dirty="0" smtClean="0"/>
              <a:t>quando </a:t>
            </a:r>
            <a:r>
              <a:rPr lang="it-IT" dirty="0"/>
              <a:t>si parla di questioni </a:t>
            </a:r>
            <a:r>
              <a:rPr lang="it-IT" dirty="0" smtClean="0"/>
              <a:t>politicizzate</a:t>
            </a:r>
            <a:r>
              <a:rPr lang="it-IT" dirty="0"/>
              <a:t>. In particolare per quanto riguarda </a:t>
            </a:r>
            <a:r>
              <a:rPr lang="it-IT" dirty="0" smtClean="0"/>
              <a:t>OGM, vaccini </a:t>
            </a:r>
            <a:r>
              <a:rPr lang="it-IT" dirty="0"/>
              <a:t>e cambiamenti climatici</a:t>
            </a:r>
            <a:r>
              <a:rPr lang="it-IT" dirty="0" smtClean="0"/>
              <a:t>, </a:t>
            </a:r>
            <a:r>
              <a:rPr lang="it-IT" dirty="0"/>
              <a:t>l’expertise percepita e la credibilità dello scienziato dipendono quasi esclusivamente da quanto sono in accordo con le posizioni </a:t>
            </a:r>
            <a:r>
              <a:rPr lang="it-IT" dirty="0" smtClean="0"/>
              <a:t>pregresse  del </a:t>
            </a:r>
            <a:r>
              <a:rPr lang="it-IT" dirty="0"/>
              <a:t>pubblico</a:t>
            </a:r>
            <a:r>
              <a:rPr lang="it-IT" dirty="0" smtClean="0"/>
              <a:t>. </a:t>
            </a:r>
            <a:endParaRPr lang="it-IT" dirty="0"/>
          </a:p>
          <a:p>
            <a:r>
              <a:rPr lang="it-IT" dirty="0" smtClean="0"/>
              <a:t>Media apertamente schierati politicamente possono rapidamente cambiare la percezione di determinate ‘verità scientifiche’. 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08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Es. </a:t>
            </a:r>
            <a:r>
              <a:rPr lang="it-IT" dirty="0" smtClean="0"/>
              <a:t>Repubblicani e </a:t>
            </a:r>
            <a:r>
              <a:rPr lang="it-IT" dirty="0"/>
              <a:t>i cambiamenti climatici</a:t>
            </a:r>
            <a:br>
              <a:rPr lang="it-IT" dirty="0"/>
            </a:br>
            <a:endParaRPr lang="it-IT" dirty="0"/>
          </a:p>
        </p:txBody>
      </p:sp>
      <p:pic>
        <p:nvPicPr>
          <p:cNvPr id="6146" name="Picture 2" descr="Risultati immagini per Newt Gingri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7" y="1913260"/>
            <a:ext cx="36576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784757" y="6237610"/>
            <a:ext cx="428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Newt</a:t>
            </a:r>
            <a:r>
              <a:rPr lang="it-IT" dirty="0" smtClean="0"/>
              <a:t> </a:t>
            </a:r>
            <a:r>
              <a:rPr lang="it-IT" dirty="0" err="1" smtClean="0"/>
              <a:t>Gingrich</a:t>
            </a:r>
            <a:r>
              <a:rPr lang="it-IT" dirty="0" smtClean="0"/>
              <a:t>, dirigente nazionale del partito repubblicano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9513" y="1474573"/>
            <a:ext cx="6952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2003: </a:t>
            </a:r>
            <a:r>
              <a:rPr lang="it-IT" sz="2800" i="1" dirty="0" smtClean="0"/>
              <a:t>«Le evidenze sono chiare, dobbiamo muoverci verso una riduzione efficace delle emissioni di anidride carbonica nell’atmosfera»</a:t>
            </a:r>
            <a:endParaRPr lang="it-IT" sz="28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9513" y="3583314"/>
            <a:ext cx="5914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2008: «</a:t>
            </a:r>
            <a:r>
              <a:rPr lang="it-IT" sz="2800" i="1" dirty="0" smtClean="0"/>
              <a:t>Non ci sono prove conclusive che gli esseri umani siano la causa del riscaldamento globale</a:t>
            </a:r>
            <a:r>
              <a:rPr lang="it-IT" sz="2800" dirty="0" smtClean="0"/>
              <a:t>»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5393" y="5972432"/>
            <a:ext cx="668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http://www.factcheck.org/2011/12/attacks-against-gingrich-how-accurate/</a:t>
            </a:r>
          </a:p>
        </p:txBody>
      </p:sp>
    </p:spTree>
    <p:extLst>
      <p:ext uri="{BB962C8B-B14F-4D97-AF65-F5344CB8AC3E}">
        <p14:creationId xmlns:p14="http://schemas.microsoft.com/office/powerpoint/2010/main" val="26935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6254" y="223151"/>
            <a:ext cx="7276070" cy="1358514"/>
          </a:xfrm>
        </p:spPr>
        <p:txBody>
          <a:bodyPr/>
          <a:lstStyle/>
          <a:p>
            <a:r>
              <a:rPr lang="it-IT" dirty="0" smtClean="0"/>
              <a:t>Perché comunicare la scienza?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1405" y="1581665"/>
            <a:ext cx="10612395" cy="4595298"/>
          </a:xfrm>
        </p:spPr>
        <p:txBody>
          <a:bodyPr>
            <a:normAutofit/>
          </a:bodyPr>
          <a:lstStyle/>
          <a:p>
            <a:pPr fontAlgn="base"/>
            <a:r>
              <a:rPr lang="it-IT" dirty="0"/>
              <a:t>Condividere le novità e l’entusiasmo </a:t>
            </a:r>
            <a:r>
              <a:rPr lang="it-IT" dirty="0" smtClean="0"/>
              <a:t>(metodo Cheerleader)</a:t>
            </a:r>
          </a:p>
          <a:p>
            <a:pPr fontAlgn="base"/>
            <a:r>
              <a:rPr lang="it-IT" dirty="0" smtClean="0"/>
              <a:t>Convincere </a:t>
            </a:r>
            <a:r>
              <a:rPr lang="it-IT" dirty="0"/>
              <a:t>il pubblico che la scienza è un modo utile di comprendere e navigare il complesso mondo </a:t>
            </a:r>
            <a:r>
              <a:rPr lang="it-IT" dirty="0" smtClean="0"/>
              <a:t>moderno </a:t>
            </a:r>
          </a:p>
          <a:p>
            <a:pPr fontAlgn="base"/>
            <a:r>
              <a:rPr lang="it-IT" dirty="0" smtClean="0"/>
              <a:t>Influenzare </a:t>
            </a:r>
            <a:r>
              <a:rPr lang="it-IT" dirty="0"/>
              <a:t>opinioni, decisioni politiche e comportamenti di modo che siano in accordo con le evidenze </a:t>
            </a:r>
            <a:r>
              <a:rPr lang="it-IT" dirty="0" smtClean="0"/>
              <a:t>scientifiche (</a:t>
            </a:r>
            <a:r>
              <a:rPr lang="it-IT" i="1" dirty="0" smtClean="0"/>
              <a:t>“ma </a:t>
            </a:r>
            <a:r>
              <a:rPr lang="it-IT" i="1" dirty="0"/>
              <a:t>guarda che non lo dico io, lo dice la </a:t>
            </a:r>
            <a:r>
              <a:rPr lang="it-IT" i="1" dirty="0" smtClean="0"/>
              <a:t>Scienza™”)</a:t>
            </a:r>
            <a:endParaRPr lang="it-IT" dirty="0"/>
          </a:p>
          <a:p>
            <a:pPr fontAlgn="base"/>
            <a:r>
              <a:rPr lang="it-IT" dirty="0"/>
              <a:t>Convincere a partecipare alla discussione scientifica gruppi normalmente distanti per trovare soluzioni condivise a problemi collettivi </a:t>
            </a:r>
          </a:p>
        </p:txBody>
      </p:sp>
    </p:spTree>
    <p:extLst>
      <p:ext uri="{BB962C8B-B14F-4D97-AF65-F5344CB8AC3E}">
        <p14:creationId xmlns:p14="http://schemas.microsoft.com/office/powerpoint/2010/main" val="16135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Raggiungere il Pubblico online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70" y="1163852"/>
            <a:ext cx="78390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problema delle </a:t>
            </a:r>
            <a:r>
              <a:rPr lang="it-IT" dirty="0" err="1" smtClean="0"/>
              <a:t>Echo</a:t>
            </a:r>
            <a:r>
              <a:rPr lang="it-IT" dirty="0" smtClean="0"/>
              <a:t> </a:t>
            </a:r>
            <a:r>
              <a:rPr lang="it-IT" dirty="0" err="1" smtClean="0"/>
              <a:t>Chambers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Informazioni, credenze e idee </a:t>
            </a:r>
            <a:br>
              <a:rPr lang="it-IT" dirty="0" smtClean="0"/>
            </a:br>
            <a:r>
              <a:rPr lang="it-IT" dirty="0" smtClean="0"/>
              <a:t>restano delimitate </a:t>
            </a:r>
            <a:br>
              <a:rPr lang="it-IT" dirty="0" smtClean="0"/>
            </a:br>
            <a:r>
              <a:rPr lang="it-IT" dirty="0" smtClean="0"/>
              <a:t>e vengono amplificate</a:t>
            </a:r>
            <a:br>
              <a:rPr lang="it-IT" dirty="0" smtClean="0"/>
            </a:br>
            <a:r>
              <a:rPr lang="it-IT" dirty="0" smtClean="0"/>
              <a:t>in comunità ben definite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Gli algoritmi dei social</a:t>
            </a:r>
            <a:br>
              <a:rPr lang="it-IT" dirty="0" smtClean="0"/>
            </a:br>
            <a:r>
              <a:rPr lang="it-IT" dirty="0" smtClean="0"/>
              <a:t>estremizzano quella che è una</a:t>
            </a:r>
            <a:br>
              <a:rPr lang="it-IT" dirty="0" smtClean="0"/>
            </a:br>
            <a:r>
              <a:rPr lang="it-IT" dirty="0" smtClean="0"/>
              <a:t>normale tendenza</a:t>
            </a:r>
            <a:r>
              <a:rPr lang="it-IT" dirty="0"/>
              <a:t> </a:t>
            </a:r>
            <a:r>
              <a:rPr lang="it-IT" dirty="0" smtClean="0"/>
              <a:t>di </a:t>
            </a:r>
            <a:br>
              <a:rPr lang="it-IT" dirty="0" smtClean="0"/>
            </a:br>
            <a:r>
              <a:rPr lang="it-IT" dirty="0" smtClean="0"/>
              <a:t>qualsiasi individuo</a:t>
            </a:r>
          </a:p>
        </p:txBody>
      </p:sp>
      <p:pic>
        <p:nvPicPr>
          <p:cNvPr id="3074" name="Picture 2" descr="http://az616578.vo.msecnd.net/files/2016/11/05/636139036607757448441601194_2015-05-12_facebook-lik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96" y="2036569"/>
            <a:ext cx="5235345" cy="39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580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Polarizzazione e autenticità</vt:lpstr>
      <vt:lpstr>Presentazione standard di PowerPoint</vt:lpstr>
      <vt:lpstr>Non solo in piazza</vt:lpstr>
      <vt:lpstr>La situazione sta peggiorando?</vt:lpstr>
      <vt:lpstr>La fiducia nella scienza</vt:lpstr>
      <vt:lpstr>Es. Repubblicani e i cambiamenti climatici </vt:lpstr>
      <vt:lpstr>Perché comunicare la scienza?</vt:lpstr>
      <vt:lpstr>Raggiungere il Pubblico online </vt:lpstr>
      <vt:lpstr>Il problema delle Echo Chambers</vt:lpstr>
      <vt:lpstr>«La gabbia dorata»</vt:lpstr>
      <vt:lpstr>La polarizzazione</vt:lpstr>
      <vt:lpstr>La polarizzazione e la dissonanza cognitiva</vt:lpstr>
      <vt:lpstr>La disintermediazione digitale</vt:lpstr>
      <vt:lpstr>I problemi della comunicazione istituzionale </vt:lpstr>
      <vt:lpstr>L’autenticità</vt:lpstr>
      <vt:lpstr>Consigli pratici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LSZGS-UZH  University of Zurich</dc:title>
  <dc:creator>Utente Windows</dc:creator>
  <cp:lastModifiedBy>Utente</cp:lastModifiedBy>
  <cp:revision>74</cp:revision>
  <dcterms:created xsi:type="dcterms:W3CDTF">2017-02-02T21:34:30Z</dcterms:created>
  <dcterms:modified xsi:type="dcterms:W3CDTF">2017-05-23T12:54:34Z</dcterms:modified>
</cp:coreProperties>
</file>